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customXml" Target="../customXml/item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9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033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092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5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1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3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4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8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3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4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1697A-4C75-4A3C-85FA-43BABAAAD3F7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685D18-68BF-42A8-AFF3-F0695FEA2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9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163A4-7245-49A6-86CE-3FC3272D5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95965" y="2678202"/>
            <a:ext cx="7766936" cy="1646302"/>
          </a:xfrm>
        </p:spPr>
        <p:txBody>
          <a:bodyPr/>
          <a:lstStyle/>
          <a:p>
            <a:r>
              <a:rPr lang="en-US" sz="6600" dirty="0"/>
              <a:t>Falls in 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7FA4F6-F91D-4BCA-8092-3D8854631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613248" y="4209028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dirty="0"/>
              <a:t>Harrisonburg Rescue Squad, Inc.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99F063-A1E4-4E29-AA3E-8FA21040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937" y="1134148"/>
            <a:ext cx="6513095" cy="4884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09420-77D3-4DA5-8C96-AFA136349DA0}"/>
              </a:ext>
            </a:extLst>
          </p:cNvPr>
          <p:cNvSpPr txBox="1"/>
          <p:nvPr/>
        </p:nvSpPr>
        <p:spPr>
          <a:xfrm>
            <a:off x="596953" y="6391221"/>
            <a:ext cx="341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Lindsey Stein, MS, NRP, FP-C</a:t>
            </a:r>
          </a:p>
        </p:txBody>
      </p:sp>
    </p:spTree>
    <p:extLst>
      <p:ext uri="{BB962C8B-B14F-4D97-AF65-F5344CB8AC3E}">
        <p14:creationId xmlns:p14="http://schemas.microsoft.com/office/powerpoint/2010/main" val="1321687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About HRS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009" y="1684339"/>
            <a:ext cx="4885266" cy="4640261"/>
          </a:xfrm>
        </p:spPr>
        <p:txBody>
          <a:bodyPr>
            <a:normAutofit/>
          </a:bodyPr>
          <a:lstStyle/>
          <a:p>
            <a:r>
              <a:rPr lang="en-US" sz="2400" dirty="0"/>
              <a:t>100% volunteer EMS agency</a:t>
            </a:r>
          </a:p>
          <a:p>
            <a:r>
              <a:rPr lang="en-US" sz="2400" dirty="0"/>
              <a:t>All of Harrisonburg, parts of Rockingham County</a:t>
            </a:r>
          </a:p>
          <a:p>
            <a:r>
              <a:rPr lang="en-US" sz="2400" dirty="0"/>
              <a:t>9 ambulances, heavy rescue, rehab vehicle, SERVs</a:t>
            </a:r>
          </a:p>
          <a:p>
            <a:r>
              <a:rPr lang="en-US" sz="2400" dirty="0"/>
              <a:t>~25 calls/day, ~9,000/year</a:t>
            </a:r>
          </a:p>
          <a:p>
            <a:r>
              <a:rPr lang="en-US" sz="2400" dirty="0"/>
              <a:t>One of the busiest stations in the state</a:t>
            </a:r>
          </a:p>
          <a:p>
            <a:r>
              <a:rPr lang="en-US" sz="2400" dirty="0"/>
              <a:t>One of the last all-volunteer stations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D18C5-F0A2-41E7-8887-271103493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6090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7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Call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09" y="1807238"/>
            <a:ext cx="8596668" cy="45173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Chest pain</a:t>
            </a:r>
          </a:p>
          <a:p>
            <a:r>
              <a:rPr lang="en-US" sz="2400" dirty="0"/>
              <a:t>Difficulty breathing</a:t>
            </a:r>
          </a:p>
          <a:p>
            <a:r>
              <a:rPr lang="en-US" sz="2400" dirty="0"/>
              <a:t>Stroke</a:t>
            </a:r>
          </a:p>
          <a:p>
            <a:r>
              <a:rPr lang="en-US" sz="2400" dirty="0"/>
              <a:t>Seizure</a:t>
            </a:r>
          </a:p>
          <a:p>
            <a:r>
              <a:rPr lang="en-US" sz="2400" dirty="0"/>
              <a:t>Traffic crash</a:t>
            </a:r>
          </a:p>
          <a:p>
            <a:r>
              <a:rPr lang="en-US" sz="2400" dirty="0"/>
              <a:t>Traumatic injury</a:t>
            </a:r>
          </a:p>
          <a:p>
            <a:r>
              <a:rPr lang="en-US" sz="2400" dirty="0"/>
              <a:t>OB events</a:t>
            </a:r>
          </a:p>
          <a:p>
            <a:r>
              <a:rPr lang="en-US" sz="2400" dirty="0"/>
              <a:t>Pain</a:t>
            </a:r>
          </a:p>
          <a:p>
            <a:r>
              <a:rPr lang="en-US" sz="2400" dirty="0"/>
              <a:t>Fever</a:t>
            </a:r>
          </a:p>
          <a:p>
            <a:r>
              <a:rPr lang="en-US" sz="2400" b="1" u="sng" dirty="0"/>
              <a:t>FALLS</a:t>
            </a:r>
            <a:r>
              <a:rPr lang="en-US" sz="2400" b="1" dirty="0"/>
              <a:t> = </a:t>
            </a:r>
            <a:r>
              <a:rPr lang="en-US" sz="2400" b="1" u="sng" dirty="0"/>
              <a:t>one of most frequent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8BCE2-04BD-42E1-8746-9667A425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966" y="1474074"/>
            <a:ext cx="6257925" cy="36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48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56FFEC-65A4-4C9F-A7F4-774027EF4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0" y="4032098"/>
            <a:ext cx="3922794" cy="261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Falls in EMS: Demographics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262" y="1836739"/>
            <a:ext cx="4208238" cy="469741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Most common:</a:t>
            </a:r>
          </a:p>
          <a:p>
            <a:pPr lvl="1"/>
            <a:r>
              <a:rPr lang="en-US" sz="3000" dirty="0"/>
              <a:t>Elderly population</a:t>
            </a:r>
          </a:p>
          <a:p>
            <a:pPr lvl="1"/>
            <a:r>
              <a:rPr lang="en-US" sz="3000" dirty="0"/>
              <a:t>Live alone</a:t>
            </a:r>
          </a:p>
          <a:p>
            <a:pPr lvl="1"/>
            <a:r>
              <a:rPr lang="en-US" sz="3000" dirty="0"/>
              <a:t>Live with spouse who cannot help</a:t>
            </a:r>
          </a:p>
          <a:p>
            <a:pPr lvl="1"/>
            <a:r>
              <a:rPr lang="en-US" sz="3000" dirty="0"/>
              <a:t>Lacking in assistance</a:t>
            </a:r>
          </a:p>
          <a:p>
            <a:pPr lvl="1"/>
            <a:r>
              <a:rPr lang="en-US" sz="3000" dirty="0"/>
              <a:t>Preexisting health problems</a:t>
            </a:r>
          </a:p>
          <a:p>
            <a:r>
              <a:rPr lang="en-US" sz="3200" b="1" dirty="0"/>
              <a:t>Other: weather-related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17A76-7BB8-4E82-8523-DD6387DA9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923" y="1836739"/>
            <a:ext cx="3598618" cy="26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Falls in EMS: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934" y="1946275"/>
            <a:ext cx="4723342" cy="43180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/>
              <a:t>Extrinsic</a:t>
            </a:r>
          </a:p>
          <a:p>
            <a:pPr lvl="1"/>
            <a:r>
              <a:rPr lang="en-US" sz="2800" dirty="0"/>
              <a:t>Slippers, carpets, steps</a:t>
            </a:r>
            <a:endParaRPr lang="en-US" sz="3200" b="1" dirty="0"/>
          </a:p>
          <a:p>
            <a:r>
              <a:rPr lang="en-US" sz="3200" b="1" dirty="0"/>
              <a:t>Intrinsic</a:t>
            </a:r>
          </a:p>
          <a:p>
            <a:pPr lvl="1"/>
            <a:r>
              <a:rPr lang="en-US" sz="2800" dirty="0"/>
              <a:t>Dizziness, weakness, syncope</a:t>
            </a:r>
          </a:p>
          <a:p>
            <a:pPr lvl="1"/>
            <a:r>
              <a:rPr lang="en-US" sz="2800" dirty="0"/>
              <a:t>MI, stroke, seizure, sepsis</a:t>
            </a:r>
          </a:p>
          <a:p>
            <a:r>
              <a:rPr lang="en-US" sz="3200" b="1" dirty="0"/>
              <a:t>Injury/illness vs. lift assist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6E2BA-789D-4538-8D83-AE9BDACCC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917" y="1060911"/>
            <a:ext cx="4152900" cy="276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D66E6-BEE9-4615-BC50-6B72BF3C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058" y="4076962"/>
            <a:ext cx="4324350" cy="24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0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4699F-5149-41A9-94BE-AFB8FE18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DBED6-D273-49C4-96A8-8BA15DD4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4" y="1757831"/>
            <a:ext cx="5342466" cy="476679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Ground level falls </a:t>
            </a:r>
            <a:r>
              <a:rPr lang="en-US" sz="2800" dirty="0">
                <a:sym typeface="Wingdings" panose="05000000000000000000" pitchFamily="2" charset="2"/>
              </a:rPr>
              <a:t> debilitating with age</a:t>
            </a:r>
          </a:p>
          <a:p>
            <a:r>
              <a:rPr lang="en-US" sz="2800" dirty="0">
                <a:sym typeface="Wingdings" panose="05000000000000000000" pitchFamily="2" charset="2"/>
              </a:rPr>
              <a:t>Musculoskeletal, head injuries</a:t>
            </a:r>
          </a:p>
          <a:p>
            <a:r>
              <a:rPr lang="en-US" sz="2800" dirty="0">
                <a:sym typeface="Wingdings" panose="05000000000000000000" pitchFamily="2" charset="2"/>
              </a:rPr>
              <a:t>Risk factors: osteoporosis, blood thinners</a:t>
            </a:r>
          </a:p>
          <a:p>
            <a:r>
              <a:rPr lang="en-US" sz="2800" dirty="0">
                <a:sym typeface="Wingdings" panose="05000000000000000000" pitchFamily="2" charset="2"/>
              </a:rPr>
              <a:t>Hip injuries, femoral head, spinal fractures, head bleeds, skin tears</a:t>
            </a:r>
          </a:p>
          <a:p>
            <a:r>
              <a:rPr lang="en-US" sz="2800" dirty="0">
                <a:sym typeface="Wingdings" panose="05000000000000000000" pitchFamily="2" charset="2"/>
              </a:rPr>
              <a:t>Broken ribs  pneumonia</a:t>
            </a:r>
          </a:p>
          <a:p>
            <a:r>
              <a:rPr lang="en-US" sz="2800" dirty="0">
                <a:sym typeface="Wingdings" panose="05000000000000000000" pitchFamily="2" charset="2"/>
              </a:rPr>
              <a:t>Small fall  big impact on health, finances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7BAC8-3F0D-428B-9730-E7460E238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792" y="852316"/>
            <a:ext cx="3338513" cy="2534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3EBAF-E966-4186-B6E9-9EF8100B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179" y="3708414"/>
            <a:ext cx="2447215" cy="301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B68E0-1A5D-4A3C-8F9E-F23ED9F08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92" y="357895"/>
            <a:ext cx="2247900" cy="2066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74F25-4FE1-404C-BF2F-2C22707BD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192" y="2919241"/>
            <a:ext cx="2566987" cy="302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F3163-D429-4A40-B6E9-48A5DF1F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962" y="2574132"/>
            <a:ext cx="3198284" cy="2398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Reducing Falls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034" y="1779589"/>
            <a:ext cx="4894791" cy="466883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Education regarding extrinsic causes</a:t>
            </a:r>
          </a:p>
          <a:p>
            <a:r>
              <a:rPr lang="en-US" sz="2400" dirty="0"/>
              <a:t>Fall alert pendants</a:t>
            </a:r>
          </a:p>
          <a:p>
            <a:r>
              <a:rPr lang="en-US" sz="2400" dirty="0"/>
              <a:t>Bedside toilets</a:t>
            </a:r>
          </a:p>
          <a:p>
            <a:r>
              <a:rPr lang="en-US" sz="2400" dirty="0"/>
              <a:t>Resources for home health</a:t>
            </a:r>
          </a:p>
          <a:p>
            <a:r>
              <a:rPr lang="en-US" sz="2400" dirty="0"/>
              <a:t>Encouraging friends/neighbors/family to get involved</a:t>
            </a:r>
          </a:p>
          <a:p>
            <a:r>
              <a:rPr lang="en-US" sz="2400" dirty="0"/>
              <a:t>Standing recliners</a:t>
            </a:r>
          </a:p>
          <a:p>
            <a:r>
              <a:rPr lang="en-US" sz="2400" dirty="0"/>
              <a:t>Beds with railings</a:t>
            </a:r>
          </a:p>
          <a:p>
            <a:r>
              <a:rPr lang="en-US" sz="2400" dirty="0"/>
              <a:t>Severe cases – 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A4CB3-231C-4675-8EF6-173AE9BD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7620" y="442914"/>
            <a:ext cx="2136549" cy="19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6A41A-0D7B-4A6E-9D0E-2E33F6589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877" y="1609726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30F53-D280-4AB0-B630-E9773C165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177" y="4752977"/>
            <a:ext cx="345757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20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5C4E6-4020-4BB2-BA22-46F45778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EMS’ Continuing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ADD00-D708-4031-A406-8ED70091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35" y="1827214"/>
            <a:ext cx="5837766" cy="479266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Priority: provide necessary medical care</a:t>
            </a:r>
          </a:p>
          <a:p>
            <a:r>
              <a:rPr lang="en-US" sz="2800" dirty="0"/>
              <a:t>Training on intrinsic cause recognition</a:t>
            </a:r>
          </a:p>
          <a:p>
            <a:r>
              <a:rPr lang="en-US" sz="2800" dirty="0"/>
              <a:t>Consider what’s best for patient – transport vs. lift assist</a:t>
            </a:r>
          </a:p>
          <a:p>
            <a:r>
              <a:rPr lang="en-US" sz="2800" dirty="0"/>
              <a:t>Eliminate extrinsic risks where possible</a:t>
            </a:r>
          </a:p>
          <a:p>
            <a:r>
              <a:rPr lang="en-US" sz="2800" dirty="0"/>
              <a:t>Offer lifestyle suggestions when appropriate</a:t>
            </a:r>
          </a:p>
          <a:p>
            <a:r>
              <a:rPr lang="en-US" sz="2800" dirty="0"/>
              <a:t>Inform ER of home situation if not well-suited for injury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B5C57-F760-45F2-A0F3-1D7D475A4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75" y="2492375"/>
            <a:ext cx="4655876" cy="310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6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15139-FD98-41CD-9FF1-77E8D5FCA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21" y="1326952"/>
            <a:ext cx="6092031" cy="4569023"/>
          </a:xfrm>
        </p:spPr>
      </p:pic>
    </p:spTree>
    <p:extLst>
      <p:ext uri="{BB962C8B-B14F-4D97-AF65-F5344CB8AC3E}">
        <p14:creationId xmlns:p14="http://schemas.microsoft.com/office/powerpoint/2010/main" val="42438359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a1ecc8ba-64a3-4ef6-98a3-18b410baca6d" xsi:nil="true"/>
    <PublishingExpirationDate xmlns="http://schemas.microsoft.com/sharepoint/v3" xsi:nil="true"/>
    <PublishingStartDate xmlns="http://schemas.microsoft.com/sharepoint/v3" xsi:nil="true"/>
    <_dlc_DocId xmlns="89461f00-0b74-46d7-ba90-7a84aa4e2ee4">NKAHMF2WWKTP-457508784-61</_dlc_DocId>
    <_dlc_DocIdUrl xmlns="89461f00-0b74-46d7-ba90-7a84aa4e2ee4">
      <Url>https://sharepoint.wwrc.net/VDApublic/_layouts/15/DocIdRedir.aspx?ID=NKAHMF2WWKTP-457508784-61</Url>
      <Description>NKAHMF2WWKTP-457508784-61</Description>
    </_dlc_DocIdUrl>
    <date xmlns="a1ecc8ba-64a3-4ef6-98a3-18b410baca6d" xsi:nil="true"/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493611D89AF14186100E1605897077" ma:contentTypeVersion="9" ma:contentTypeDescription="Create a new document." ma:contentTypeScope="" ma:versionID="a283f490302484fe1d3b54232e718a44">
  <xsd:schema xmlns:xsd="http://www.w3.org/2001/XMLSchema" xmlns:xs="http://www.w3.org/2001/XMLSchema" xmlns:p="http://schemas.microsoft.com/office/2006/metadata/properties" xmlns:ns1="http://schemas.microsoft.com/sharepoint/v3" xmlns:ns2="89461f00-0b74-46d7-ba90-7a84aa4e2ee4" xmlns:ns3="a1ecc8ba-64a3-4ef6-98a3-18b410baca6d" targetNamespace="http://schemas.microsoft.com/office/2006/metadata/properties" ma:root="true" ma:fieldsID="2b04bdc15311a142a482322a96ace021" ns1:_="" ns2:_="" ns3:_="">
    <xsd:import namespace="http://schemas.microsoft.com/sharepoint/v3"/>
    <xsd:import namespace="89461f00-0b74-46d7-ba90-7a84aa4e2ee4"/>
    <xsd:import namespace="a1ecc8ba-64a3-4ef6-98a3-18b410baca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" minOccurs="0"/>
                <xsd:element ref="ns1:PublishingStartDate" minOccurs="0"/>
                <xsd:element ref="ns1:PublishingExpirationDate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1f00-0b74-46d7-ba90-7a84aa4e2ee4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ecc8ba-64a3-4ef6-98a3-18b410baca6d" elementFormDefault="qualified">
    <xsd:import namespace="http://schemas.microsoft.com/office/2006/documentManagement/types"/>
    <xsd:import namespace="http://schemas.microsoft.com/office/infopath/2007/PartnerControls"/>
    <xsd:element name="Category" ma:index="7" nillable="true" ma:displayName="Category" ma:format="Dropdown" ma:internalName="Category" ma:readOnly="false">
      <xsd:simpleType>
        <xsd:restriction base="dms:Choice">
          <xsd:enumeration value="Contact Us"/>
          <xsd:enumeration value="Plan for Aging Services"/>
          <xsd:enumeration value="Public Guardianship"/>
          <xsd:enumeration value="Resources"/>
          <xsd:enumeration value="VICAP"/>
          <xsd:enumeration value="Virginia Caregiver Coalition"/>
        </xsd:restriction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AFE64E-8F43-428E-840D-9D10F0875533}"/>
</file>

<file path=customXml/itemProps2.xml><?xml version="1.0" encoding="utf-8"?>
<ds:datastoreItem xmlns:ds="http://schemas.openxmlformats.org/officeDocument/2006/customXml" ds:itemID="{1210AAB6-E151-4F95-BCAD-20536A35F509}"/>
</file>

<file path=customXml/itemProps3.xml><?xml version="1.0" encoding="utf-8"?>
<ds:datastoreItem xmlns:ds="http://schemas.openxmlformats.org/officeDocument/2006/customXml" ds:itemID="{8FAFE64E-8F43-428E-840D-9D10F0875533}"/>
</file>

<file path=customXml/itemProps4.xml><?xml version="1.0" encoding="utf-8"?>
<ds:datastoreItem xmlns:ds="http://schemas.openxmlformats.org/officeDocument/2006/customXml" ds:itemID="{84987F91-16F9-410F-95C3-D224D3D5BE26}"/>
</file>

<file path=customXml/itemProps5.xml><?xml version="1.0" encoding="utf-8"?>
<ds:datastoreItem xmlns:ds="http://schemas.openxmlformats.org/officeDocument/2006/customXml" ds:itemID="{491CCE9C-67F1-4D43-B4A3-3755C5BF3498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411</TotalTime>
  <Words>261</Words>
  <Application>Microsoft Office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Trebuchet MS</vt:lpstr>
      <vt:lpstr>Wingdings</vt:lpstr>
      <vt:lpstr>Wingdings 3</vt:lpstr>
      <vt:lpstr>Facet</vt:lpstr>
      <vt:lpstr>Falls in EMS</vt:lpstr>
      <vt:lpstr>About HRS</vt:lpstr>
      <vt:lpstr>Call Types</vt:lpstr>
      <vt:lpstr>Falls in EMS: Demographics</vt:lpstr>
      <vt:lpstr>Falls in EMS: Causes</vt:lpstr>
      <vt:lpstr>Injuries</vt:lpstr>
      <vt:lpstr>Reducing Falls</vt:lpstr>
      <vt:lpstr>EMS’ Continuing Role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Falls in EMS</dc:title>
  <dc:creator>Lindsey Stein</dc:creator>
  <cp:lastModifiedBy>Brinkley, Tanya (DARS)</cp:lastModifiedBy>
  <cp:revision>16</cp:revision>
  <dcterms:created xsi:type="dcterms:W3CDTF">2019-05-30T14:36:21Z</dcterms:created>
  <dcterms:modified xsi:type="dcterms:W3CDTF">2019-08-15T18:31:29Z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0x010100A8493611D89AF14186100E1605897077</vt:lpwstr>
  </property>
  <property fmtid="{D5CDD505-2E9C-101B-9397-08002B2CF9AE}" pid="3" name="_dlc_DocIdItemGuid">
    <vt:lpwstr>9e91e43c-5623-43fd-b02f-d73b80c9c423</vt:lpwstr>
  </property>
</Properties>
</file>